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45" r:id="rId1"/>
  </p:sldMasterIdLst>
  <p:sldIdLst>
    <p:sldId id="256" r:id="rId2"/>
    <p:sldId id="548" r:id="rId3"/>
    <p:sldId id="544" r:id="rId4"/>
    <p:sldId id="384" r:id="rId5"/>
    <p:sldId id="546" r:id="rId6"/>
    <p:sldId id="513" r:id="rId7"/>
    <p:sldId id="551" r:id="rId8"/>
    <p:sldId id="590" r:id="rId9"/>
    <p:sldId id="558" r:id="rId10"/>
    <p:sldId id="510" r:id="rId11"/>
    <p:sldId id="385" r:id="rId12"/>
    <p:sldId id="438" r:id="rId13"/>
    <p:sldId id="508" r:id="rId14"/>
    <p:sldId id="386" r:id="rId15"/>
    <p:sldId id="545" r:id="rId16"/>
    <p:sldId id="388" r:id="rId17"/>
    <p:sldId id="440" r:id="rId18"/>
    <p:sldId id="509" r:id="rId19"/>
    <p:sldId id="587" r:id="rId20"/>
    <p:sldId id="588" r:id="rId21"/>
    <p:sldId id="583" r:id="rId22"/>
    <p:sldId id="397" r:id="rId23"/>
    <p:sldId id="591" r:id="rId24"/>
    <p:sldId id="592" r:id="rId25"/>
    <p:sldId id="582" r:id="rId2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Kierownik" initials="K" lastIdx="3" clrIdx="0">
    <p:extLst>
      <p:ext uri="{19B8F6BF-5375-455C-9EA6-DF929625EA0E}">
        <p15:presenceInfo xmlns:p15="http://schemas.microsoft.com/office/powerpoint/2012/main" userId="Kierownik" providerId="None"/>
      </p:ext>
    </p:extLst>
  </p:cmAuthor>
  <p:cmAuthor id="2" name="Marta Jureczko" initials="MJ" lastIdx="1" clrIdx="1">
    <p:extLst>
      <p:ext uri="{19B8F6BF-5375-455C-9EA6-DF929625EA0E}">
        <p15:presenceInfo xmlns:p15="http://schemas.microsoft.com/office/powerpoint/2012/main" userId="31bb36307f2ab1cc" providerId="Windows Live"/>
      </p:ext>
    </p:extLst>
  </p:cmAuthor>
  <p:cmAuthor id="3" name="SDS Strzelce" initials="SS" lastIdx="1" clrIdx="2">
    <p:extLst>
      <p:ext uri="{19B8F6BF-5375-455C-9EA6-DF929625EA0E}">
        <p15:presenceInfo xmlns:p15="http://schemas.microsoft.com/office/powerpoint/2012/main" userId="2308151057e52924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Rg st="1" end="112"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 pośredni 2 — Ak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256" autoAdjust="0"/>
    <p:restoredTop sz="94660"/>
  </p:normalViewPr>
  <p:slideViewPr>
    <p:cSldViewPr snapToGrid="0">
      <p:cViewPr varScale="1">
        <p:scale>
          <a:sx n="98" d="100"/>
          <a:sy n="98" d="100"/>
        </p:scale>
        <p:origin x="90" y="57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commentAuthors" Target="commentAuthors.xml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7DD769-4A47-4ABD-AA5C-1F098A33B9C8}" type="datetimeFigureOut">
              <a:rPr lang="pl-PL" smtClean="0"/>
              <a:t>2026-03-24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7217D-A7F2-4FCA-8839-B142E49A638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056440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 advClick="0" advTm="500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7DD769-4A47-4ABD-AA5C-1F098A33B9C8}" type="datetimeFigureOut">
              <a:rPr lang="pl-PL" smtClean="0"/>
              <a:t>2026-03-24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7217D-A7F2-4FCA-8839-B142E49A638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3218658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7DD769-4A47-4ABD-AA5C-1F098A33B9C8}" type="datetimeFigureOut">
              <a:rPr lang="pl-PL" smtClean="0"/>
              <a:t>2026-03-24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7217D-A7F2-4FCA-8839-B142E49A638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5772935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 advClick="0" advTm="500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7DD769-4A47-4ABD-AA5C-1F098A33B9C8}" type="datetimeFigureOut">
              <a:rPr lang="pl-PL" smtClean="0"/>
              <a:t>2026-03-24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7217D-A7F2-4FCA-8839-B142E49A638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8346078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7DD769-4A47-4ABD-AA5C-1F098A33B9C8}" type="datetimeFigureOut">
              <a:rPr lang="pl-PL" smtClean="0"/>
              <a:t>2026-03-24</a:t>
            </a:fld>
            <a:endParaRPr lang="pl-P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7217D-A7F2-4FCA-8839-B142E49A638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6650297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7DD769-4A47-4ABD-AA5C-1F098A33B9C8}" type="datetimeFigureOut">
              <a:rPr lang="pl-PL" smtClean="0"/>
              <a:t>2026-03-24</a:t>
            </a:fld>
            <a:endParaRPr lang="pl-P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7217D-A7F2-4FCA-8839-B142E49A638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797450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 advClick="0" advTm="5000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7DD769-4A47-4ABD-AA5C-1F098A33B9C8}" type="datetimeFigureOut">
              <a:rPr lang="pl-PL" smtClean="0"/>
              <a:t>2026-03-24</a:t>
            </a:fld>
            <a:endParaRPr lang="pl-P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7217D-A7F2-4FCA-8839-B142E49A638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5956609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 advClick="0" advTm="5000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7DD769-4A47-4ABD-AA5C-1F098A33B9C8}" type="datetimeFigureOut">
              <a:rPr lang="pl-PL" smtClean="0"/>
              <a:t>2026-03-24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7217D-A7F2-4FCA-8839-B142E49A638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13274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l-PL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7DD769-4A47-4ABD-AA5C-1F098A33B9C8}" type="datetimeFigureOut">
              <a:rPr lang="pl-PL" smtClean="0"/>
              <a:t>2026-03-24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7217D-A7F2-4FCA-8839-B142E49A638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6948861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 advClick="0" advTm="5000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7DD769-4A47-4ABD-AA5C-1F098A33B9C8}" type="datetimeFigureOut">
              <a:rPr lang="pl-PL" smtClean="0"/>
              <a:t>2026-03-24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7217D-A7F2-4FCA-8839-B142E49A638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9783980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7DD769-4A47-4ABD-AA5C-1F098A33B9C8}" type="datetimeFigureOut">
              <a:rPr lang="pl-PL" smtClean="0"/>
              <a:t>2026-03-24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7217D-A7F2-4FCA-8839-B142E49A638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641207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3">
                <a:lumMod val="5000"/>
                <a:lumOff val="95000"/>
              </a:schemeClr>
            </a:gs>
            <a:gs pos="74000">
              <a:schemeClr val="accent3">
                <a:lumMod val="45000"/>
                <a:lumOff val="55000"/>
              </a:schemeClr>
            </a:gs>
            <a:gs pos="83000">
              <a:schemeClr val="accent3">
                <a:lumMod val="45000"/>
                <a:lumOff val="55000"/>
              </a:schemeClr>
            </a:gs>
            <a:gs pos="100000">
              <a:schemeClr val="accent3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7DD769-4A47-4ABD-AA5C-1F098A33B9C8}" type="datetimeFigureOut">
              <a:rPr lang="pl-PL" smtClean="0"/>
              <a:t>2026-03-24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0F7217D-A7F2-4FCA-8839-B142E49A638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2255087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46" r:id="rId1"/>
    <p:sldLayoutId id="2147484047" r:id="rId2"/>
    <p:sldLayoutId id="2147484048" r:id="rId3"/>
    <p:sldLayoutId id="2147484049" r:id="rId4"/>
    <p:sldLayoutId id="2147484050" r:id="rId5"/>
    <p:sldLayoutId id="2147484051" r:id="rId6"/>
    <p:sldLayoutId id="2147484052" r:id="rId7"/>
    <p:sldLayoutId id="2147484053" r:id="rId8"/>
    <p:sldLayoutId id="2147484054" r:id="rId9"/>
    <p:sldLayoutId id="2147484055" r:id="rId10"/>
    <p:sldLayoutId id="2147484056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 advClick="0" advTm="5000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5000"/>
                <a:lumOff val="95000"/>
              </a:schemeClr>
            </a:gs>
            <a:gs pos="74000">
              <a:schemeClr val="accent6">
                <a:lumMod val="45000"/>
                <a:lumOff val="55000"/>
              </a:schemeClr>
            </a:gs>
            <a:gs pos="83000">
              <a:schemeClr val="accent6">
                <a:lumMod val="45000"/>
                <a:lumOff val="55000"/>
              </a:schemeClr>
            </a:gs>
            <a:gs pos="100000">
              <a:schemeClr val="accent6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97966D54-FC22-C982-8A84-0F83B865C3A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057523"/>
            <a:ext cx="9144000" cy="1860606"/>
          </a:xfrm>
        </p:spPr>
        <p:txBody>
          <a:bodyPr>
            <a:normAutofit/>
          </a:bodyPr>
          <a:lstStyle/>
          <a:p>
            <a:r>
              <a:rPr lang="pl-PL" sz="4400" dirty="0">
                <a:latin typeface="+mn-lt"/>
              </a:rPr>
              <a:t>Sprawozdanie z działalności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AF0DBC14-E795-5944-E7ED-A823400F869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2922105"/>
            <a:ext cx="9144000" cy="2035534"/>
          </a:xfrm>
        </p:spPr>
        <p:txBody>
          <a:bodyPr>
            <a:noAutofit/>
          </a:bodyPr>
          <a:lstStyle/>
          <a:p>
            <a:r>
              <a:rPr lang="pl-PL" sz="4000" dirty="0"/>
              <a:t>Środowiskowego Domu Samopomocy</a:t>
            </a:r>
            <a:br>
              <a:rPr lang="pl-PL" sz="4000" dirty="0"/>
            </a:br>
            <a:r>
              <a:rPr lang="pl-PL" sz="4000" dirty="0"/>
              <a:t>w Strzelcach Opolskich</a:t>
            </a:r>
          </a:p>
          <a:p>
            <a:r>
              <a:rPr lang="pl-PL" sz="4000" dirty="0"/>
              <a:t>2025 rok</a:t>
            </a:r>
          </a:p>
          <a:p>
            <a:endParaRPr lang="pl-PL" sz="4000" dirty="0"/>
          </a:p>
          <a:p>
            <a:endParaRPr lang="pl-PL" sz="4000" dirty="0"/>
          </a:p>
          <a:p>
            <a:endParaRPr lang="pl-PL" sz="4000" dirty="0"/>
          </a:p>
          <a:p>
            <a:endParaRPr lang="pl-PL" sz="4000" dirty="0"/>
          </a:p>
          <a:p>
            <a:endParaRPr lang="pl-PL" sz="4000" dirty="0"/>
          </a:p>
        </p:txBody>
      </p:sp>
    </p:spTree>
    <p:extLst>
      <p:ext uri="{BB962C8B-B14F-4D97-AF65-F5344CB8AC3E}">
        <p14:creationId xmlns:p14="http://schemas.microsoft.com/office/powerpoint/2010/main" val="16226816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70077">
        <p:fade/>
      </p:transition>
    </mc:Choice>
    <mc:Fallback xmlns="">
      <p:transition spd="slow" advClick="0" advTm="70077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>
            <a:extLst>
              <a:ext uri="{FF2B5EF4-FFF2-40B4-BE49-F238E27FC236}">
                <a16:creationId xmlns:a16="http://schemas.microsoft.com/office/drawing/2014/main" id="{8C560CDA-FD58-B742-66DF-C4F3854991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579" y="-76425"/>
            <a:ext cx="10404177" cy="69344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3017865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 advClick="0" advTm="5000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5000"/>
                <a:lumOff val="95000"/>
              </a:schemeClr>
            </a:gs>
            <a:gs pos="74000">
              <a:schemeClr val="accent6">
                <a:lumMod val="45000"/>
                <a:lumOff val="55000"/>
              </a:schemeClr>
            </a:gs>
            <a:gs pos="83000">
              <a:schemeClr val="accent6">
                <a:lumMod val="45000"/>
                <a:lumOff val="55000"/>
              </a:schemeClr>
            </a:gs>
            <a:gs pos="100000">
              <a:schemeClr val="accent6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D7427D7-BAA9-28A2-3436-1A1D1CC924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6409386"/>
          </a:xfrm>
        </p:spPr>
        <p:txBody>
          <a:bodyPr>
            <a:normAutofit fontScale="90000"/>
          </a:bodyPr>
          <a:lstStyle/>
          <a:p>
            <a:pPr>
              <a:lnSpc>
                <a:spcPct val="100000"/>
              </a:lnSpc>
              <a:spcAft>
                <a:spcPts val="800"/>
              </a:spcAft>
            </a:pPr>
            <a:br>
              <a:rPr lang="pl-PL" sz="25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pl-PL" sz="25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pl-PL" sz="3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Celem Środowiskowego Domu Samopomocy jest:</a:t>
            </a:r>
            <a:br>
              <a:rPr lang="pl-PL" sz="3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pl-PL" sz="3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pl-PL" sz="3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</a:t>
            </a:r>
            <a:r>
              <a:rPr lang="pl-PL" sz="3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Symbol" panose="05050102010706020507" pitchFamily="18" charset="2"/>
              </a:rPr>
              <a:t>prowadzenie działań wspierająco – rehabilitacyjnych zmierzających do osiągania jak największej samodzielności i zaradności życiowej uczestników z niepełnosprawnościami,</a:t>
            </a:r>
            <a:br>
              <a:rPr lang="pl-PL" sz="3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Symbol" panose="05050102010706020507" pitchFamily="18" charset="2"/>
              </a:rPr>
            </a:br>
            <a:r>
              <a:rPr lang="pl-PL" sz="3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Symbol" panose="05050102010706020507" pitchFamily="18" charset="2"/>
              </a:rPr>
              <a:t>- </a:t>
            </a:r>
            <a:r>
              <a:rPr lang="pl-PL" sz="3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Symbol" panose="05050102010706020507" pitchFamily="18" charset="2"/>
              </a:rPr>
              <a:t>zapobieganie nawrotom i pogłębianiu się zaburzeń psychicznych,</a:t>
            </a:r>
            <a:br>
              <a:rPr lang="pl-PL" sz="3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Symbol" panose="05050102010706020507" pitchFamily="18" charset="2"/>
              </a:rPr>
            </a:br>
            <a:r>
              <a:rPr lang="pl-PL" sz="3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Symbol" panose="05050102010706020507" pitchFamily="18" charset="2"/>
              </a:rPr>
              <a:t>- </a:t>
            </a:r>
            <a:r>
              <a:rPr lang="pl-PL" sz="3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Symbol" panose="05050102010706020507" pitchFamily="18" charset="2"/>
              </a:rPr>
              <a:t>integracja społeczna i zapobieganie izolacji społecznej,</a:t>
            </a:r>
            <a:br>
              <a:rPr lang="pl-PL" sz="3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Symbol" panose="05050102010706020507" pitchFamily="18" charset="2"/>
              </a:rPr>
            </a:br>
            <a:r>
              <a:rPr lang="pl-PL" sz="3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Symbol" panose="05050102010706020507" pitchFamily="18" charset="2"/>
              </a:rPr>
              <a:t>- </a:t>
            </a:r>
            <a:r>
              <a:rPr lang="pl-PL" sz="3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Symbol" panose="05050102010706020507" pitchFamily="18" charset="2"/>
              </a:rPr>
              <a:t>nabywanie i rozwijanie potrzebnych umiejętności,</a:t>
            </a:r>
            <a:br>
              <a:rPr lang="pl-PL" sz="3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Symbol" panose="05050102010706020507" pitchFamily="18" charset="2"/>
              </a:rPr>
            </a:br>
            <a:r>
              <a:rPr lang="pl-PL" sz="3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Symbol" panose="05050102010706020507" pitchFamily="18" charset="2"/>
              </a:rPr>
              <a:t>- </a:t>
            </a:r>
            <a:r>
              <a:rPr lang="pl-PL" sz="3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Symbol" panose="05050102010706020507" pitchFamily="18" charset="2"/>
              </a:rPr>
              <a:t>wypełnianie wolnego czasu i pogłębianie zainteresowań,</a:t>
            </a:r>
            <a:br>
              <a:rPr lang="pl-PL" sz="3100" dirty="0">
                <a:latin typeface="Times New Roman" panose="02020603050405020304" pitchFamily="18" charset="0"/>
                <a:ea typeface="Calibri" panose="020F0502020204030204" pitchFamily="34" charset="0"/>
                <a:cs typeface="Symbol" panose="05050102010706020507" pitchFamily="18" charset="2"/>
              </a:rPr>
            </a:br>
            <a:r>
              <a:rPr lang="pl-PL" sz="3100" dirty="0">
                <a:latin typeface="Times New Roman" panose="02020603050405020304" pitchFamily="18" charset="0"/>
                <a:ea typeface="Calibri" panose="020F0502020204030204" pitchFamily="34" charset="0"/>
                <a:cs typeface="Symbol" panose="05050102010706020507" pitchFamily="18" charset="2"/>
              </a:rPr>
              <a:t>- kształtowanie współpracy w grupie,</a:t>
            </a:r>
            <a:br>
              <a:rPr lang="pl-PL" sz="3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Symbol" panose="05050102010706020507" pitchFamily="18" charset="2"/>
              </a:rPr>
            </a:br>
            <a:r>
              <a:rPr lang="pl-PL" sz="3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Symbol" panose="05050102010706020507" pitchFamily="18" charset="2"/>
              </a:rPr>
              <a:t>- </a:t>
            </a:r>
            <a:r>
              <a:rPr lang="pl-PL" sz="3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Symbol" panose="05050102010706020507" pitchFamily="18" charset="2"/>
              </a:rPr>
              <a:t>doskonalenie umiejętności radzenia sobie w sytuacjach życiowych,</a:t>
            </a:r>
            <a:br>
              <a:rPr lang="pl-PL" sz="3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Symbol" panose="05050102010706020507" pitchFamily="18" charset="2"/>
              </a:rPr>
            </a:br>
            <a:r>
              <a:rPr lang="pl-PL" sz="3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Symbol" panose="05050102010706020507" pitchFamily="18" charset="2"/>
              </a:rPr>
              <a:t>- </a:t>
            </a:r>
            <a:r>
              <a:rPr lang="pl-PL" sz="3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Symbol" panose="05050102010706020507" pitchFamily="18" charset="2"/>
              </a:rPr>
              <a:t>wspieranie uczestników i ich rodzin w sytuacjach trudnych </a:t>
            </a:r>
            <a:br>
              <a:rPr lang="pl-PL" sz="3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Symbol" panose="05050102010706020507" pitchFamily="18" charset="2"/>
              </a:rPr>
            </a:br>
            <a:r>
              <a:rPr lang="pl-PL" sz="3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Symbol" panose="05050102010706020507" pitchFamily="18" charset="2"/>
              </a:rPr>
              <a:t>i kryzysowych.</a:t>
            </a:r>
            <a:br>
              <a:rPr lang="pl-PL" sz="3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Symbol" panose="05050102010706020507" pitchFamily="18" charset="2"/>
              </a:rPr>
            </a:br>
            <a:r>
              <a:rPr lang="pl-PL" sz="3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br>
              <a:rPr lang="pl-PL" sz="3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pl-PL" sz="3100" dirty="0"/>
          </a:p>
        </p:txBody>
      </p:sp>
    </p:spTree>
    <p:extLst>
      <p:ext uri="{BB962C8B-B14F-4D97-AF65-F5344CB8AC3E}">
        <p14:creationId xmlns:p14="http://schemas.microsoft.com/office/powerpoint/2010/main" val="1309844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 advClick="0" advTm="5000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5000"/>
                <a:lumOff val="95000"/>
              </a:schemeClr>
            </a:gs>
            <a:gs pos="74000">
              <a:schemeClr val="accent6">
                <a:lumMod val="45000"/>
                <a:lumOff val="55000"/>
              </a:schemeClr>
            </a:gs>
            <a:gs pos="83000">
              <a:schemeClr val="accent6">
                <a:lumMod val="45000"/>
                <a:lumOff val="55000"/>
              </a:schemeClr>
            </a:gs>
            <a:gs pos="100000">
              <a:schemeClr val="accent6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B4CCE8D-F12A-0D8E-DBD7-5A38DF8CE8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9958" y="513406"/>
            <a:ext cx="10758114" cy="5698552"/>
          </a:xfrm>
        </p:spPr>
        <p:txBody>
          <a:bodyPr>
            <a:normAutofit fontScale="90000"/>
          </a:bodyPr>
          <a:lstStyle/>
          <a:p>
            <a:br>
              <a:rPr lang="pl-PL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pl-PL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pl-PL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Ilość uczestników łącznie – </a:t>
            </a:r>
            <a:r>
              <a:rPr lang="pl-PL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77 osób</a:t>
            </a:r>
            <a:r>
              <a:rPr lang="pl-PL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br>
              <a:rPr lang="pl-PL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pl-PL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pl-PL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Uczestnicy Gminy Strzelce Opolskie – </a:t>
            </a:r>
            <a:r>
              <a:rPr lang="pl-PL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58</a:t>
            </a:r>
            <a:r>
              <a:rPr lang="pl-PL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osób,</a:t>
            </a:r>
            <a:br>
              <a:rPr lang="pl-PL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pl-PL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pl-PL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Uczestnicy gmin ościennych – </a:t>
            </a:r>
            <a:r>
              <a:rPr lang="pl-PL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19</a:t>
            </a:r>
            <a:r>
              <a:rPr lang="pl-PL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osób</a:t>
            </a:r>
            <a:br>
              <a:rPr lang="pl-PL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pl-PL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pl-PL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Jemielnica – 2 osoby – 4 480 zł</a:t>
            </a:r>
            <a:br>
              <a:rPr lang="pl-PL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pl-PL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Izbicko – 2 osoby – 10 080 zł</a:t>
            </a:r>
            <a:br>
              <a:rPr lang="pl-PL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pl-PL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Kolonowskie – 1 osoba – 6 160 zł</a:t>
            </a:r>
            <a:br>
              <a:rPr lang="pl-PL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pl-PL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Leśnica – 6 osób – 30 800 zł</a:t>
            </a:r>
            <a:br>
              <a:rPr lang="pl-PL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pl-PL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Ujazd – 6 osób – 39 200 zł</a:t>
            </a:r>
            <a:br>
              <a:rPr lang="pl-PL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pl-PL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Zawadzkie – 1 osoba – 6 720 zł</a:t>
            </a:r>
            <a:br>
              <a:rPr lang="pl-PL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pl-PL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Toszek – 1 osoba – 2 240 zł</a:t>
            </a:r>
            <a:br>
              <a:rPr lang="pl-PL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pl-PL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pl-PL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Na mocy porozumień międzygminnych dotacja dla Gminy Strzelce Opolskie wynosiła </a:t>
            </a:r>
            <a:r>
              <a:rPr lang="pl-PL" sz="3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99 680 </a:t>
            </a:r>
            <a:r>
              <a:rPr lang="pl-PL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zł.</a:t>
            </a:r>
            <a:br>
              <a:rPr lang="pl-PL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pl-PL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516744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31129">
        <p:fade/>
      </p:transition>
    </mc:Choice>
    <mc:Fallback xmlns="">
      <p:transition spd="med" advClick="0" advTm="31129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5000"/>
                <a:lumOff val="95000"/>
              </a:schemeClr>
            </a:gs>
            <a:gs pos="74000">
              <a:schemeClr val="accent6">
                <a:lumMod val="45000"/>
                <a:lumOff val="55000"/>
              </a:schemeClr>
            </a:gs>
            <a:gs pos="83000">
              <a:schemeClr val="accent6">
                <a:lumMod val="45000"/>
                <a:lumOff val="55000"/>
              </a:schemeClr>
            </a:gs>
            <a:gs pos="100000">
              <a:schemeClr val="accent6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0089082-9100-35B7-1AAE-1AF376BABE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marL="0" indent="0"/>
            <a:br>
              <a:rPr lang="pl-PL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pl-PL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pl-PL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pl-PL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pl-PL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pl-PL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pl-PL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pl-PL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pl-PL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pl-PL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 ciągu roku ośrodek opuściło </a:t>
            </a:r>
            <a:r>
              <a:rPr lang="pl-PL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r>
              <a:rPr lang="pl-PL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osób z powodu:</a:t>
            </a:r>
            <a:br>
              <a:rPr lang="pl-PL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pl-PL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pl-PL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pogorszenia stanu zdrowia – 2 osoby, </a:t>
            </a:r>
            <a:br>
              <a:rPr lang="pl-PL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pl-PL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pl-PL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rezygnacja z innych powodów – 4 osoby </a:t>
            </a:r>
            <a:br>
              <a:rPr lang="pl-PL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pl-PL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(umieszczenie w DPS, rezygnacja strony)</a:t>
            </a:r>
            <a:br>
              <a:rPr lang="pl-PL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pl-PL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pl-PL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wygaśniecie decyzji – 1 osoba</a:t>
            </a:r>
            <a:br>
              <a:rPr lang="pl-PL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pl-PL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(brak zainteresowania strony)</a:t>
            </a:r>
            <a:br>
              <a:rPr lang="pl-PL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pl-PL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55A5D93E-F130-9241-AA3E-649DA75E9F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83888" y="5860111"/>
            <a:ext cx="8069911" cy="316852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19811409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5000"/>
                <a:lumOff val="95000"/>
              </a:schemeClr>
            </a:gs>
            <a:gs pos="74000">
              <a:schemeClr val="accent6">
                <a:lumMod val="45000"/>
                <a:lumOff val="55000"/>
              </a:schemeClr>
            </a:gs>
            <a:gs pos="83000">
              <a:schemeClr val="accent6">
                <a:lumMod val="45000"/>
                <a:lumOff val="55000"/>
              </a:schemeClr>
            </a:gs>
            <a:gs pos="100000">
              <a:schemeClr val="accent6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41AC23D6-79FB-24FB-B93A-5A3AC91C29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6734" y="87464"/>
            <a:ext cx="11807687" cy="7044856"/>
          </a:xfrm>
        </p:spPr>
        <p:txBody>
          <a:bodyPr>
            <a:noAutofit/>
          </a:bodyPr>
          <a:lstStyle/>
          <a:p>
            <a:r>
              <a:rPr lang="pl-PL" sz="3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Gmina Strzelce Opolskie mając gotowy projekt budowlany oraz pozwolenie na budowę złożyła wniosek o dofinansowanie w 2025 r. </a:t>
            </a:r>
            <a:br>
              <a:rPr lang="pl-PL" sz="3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pl-PL" sz="3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z rezerwy celowej </a:t>
            </a:r>
            <a:r>
              <a:rPr lang="pl-PL" sz="3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MRPiPS</a:t>
            </a:r>
            <a:r>
              <a:rPr lang="pl-PL" sz="3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planowanej inwestycji – nie uzyskała</a:t>
            </a:r>
            <a:r>
              <a:rPr lang="pl-PL" sz="3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środków.</a:t>
            </a:r>
            <a:br>
              <a:rPr lang="pl-PL" sz="3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pl-PL" sz="3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pl-PL" sz="3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W</a:t>
            </a:r>
            <a:r>
              <a:rPr lang="pl-PL" sz="3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ramach Polsko – Szwajcarskiego Programu Rozwoju Miast</a:t>
            </a:r>
            <a:r>
              <a:rPr lang="pl-PL" sz="3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zadanie również nie zostało rozpatrzone pozytywnie.</a:t>
            </a:r>
            <a:br>
              <a:rPr lang="pl-PL" sz="3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pl-PL" sz="3000" dirty="0"/>
          </a:p>
        </p:txBody>
      </p:sp>
    </p:spTree>
    <p:extLst>
      <p:ext uri="{BB962C8B-B14F-4D97-AF65-F5344CB8AC3E}">
        <p14:creationId xmlns:p14="http://schemas.microsoft.com/office/powerpoint/2010/main" val="27614557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 advClick="0" advTm="5000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>
            <a:extLst>
              <a:ext uri="{FF2B5EF4-FFF2-40B4-BE49-F238E27FC236}">
                <a16:creationId xmlns:a16="http://schemas.microsoft.com/office/drawing/2014/main" id="{3801AE50-B6D5-9D72-E522-A2E3EAE8E42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1244" y="0"/>
            <a:ext cx="1028951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61493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 advClick="0" advTm="5000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5000"/>
                <a:lumOff val="95000"/>
              </a:schemeClr>
            </a:gs>
            <a:gs pos="74000">
              <a:schemeClr val="accent6">
                <a:lumMod val="45000"/>
                <a:lumOff val="55000"/>
              </a:schemeClr>
            </a:gs>
            <a:gs pos="83000">
              <a:schemeClr val="accent6">
                <a:lumMod val="45000"/>
                <a:lumOff val="55000"/>
              </a:schemeClr>
            </a:gs>
            <a:gs pos="100000">
              <a:schemeClr val="accent6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7D83818-F3E6-6CAB-B0EE-4AC40C3DC0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6361678"/>
          </a:xfrm>
        </p:spPr>
        <p:txBody>
          <a:bodyPr>
            <a:normAutofit/>
          </a:bodyPr>
          <a:lstStyle/>
          <a:p>
            <a:pPr algn="ctr"/>
            <a:r>
              <a:rPr lang="pl-PL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 2026 roku Gmina nie wnioskowała do </a:t>
            </a:r>
            <a:r>
              <a:rPr lang="pl-PL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MRPiPS</a:t>
            </a:r>
            <a:r>
              <a:rPr lang="pl-PL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 środki finansowe na budowę filii z uwagi na przedstawione przez Ministerstwo wytyczne. </a:t>
            </a:r>
            <a:br>
              <a:rPr lang="pl-PL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pl-PL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pl-PL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Główny powód to koszt utworzenia 1 miejsca w ośrodku, </a:t>
            </a:r>
            <a:br>
              <a:rPr lang="pl-PL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pl-PL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który nie powinien przekroczyć 120 tys. zł.</a:t>
            </a:r>
            <a:br>
              <a:rPr lang="pl-PL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pl-PL" sz="2000" dirty="0"/>
            </a:br>
            <a:br>
              <a:rPr lang="pl-PL" sz="2000" dirty="0"/>
            </a:br>
            <a:br>
              <a:rPr lang="pl-PL" sz="2000" dirty="0"/>
            </a:br>
            <a:endParaRPr lang="pl-PL" sz="2000" dirty="0"/>
          </a:p>
        </p:txBody>
      </p:sp>
    </p:spTree>
    <p:extLst>
      <p:ext uri="{BB962C8B-B14F-4D97-AF65-F5344CB8AC3E}">
        <p14:creationId xmlns:p14="http://schemas.microsoft.com/office/powerpoint/2010/main" val="25689335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 advClick="0" advTm="5000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5000"/>
                <a:lumOff val="95000"/>
              </a:schemeClr>
            </a:gs>
            <a:gs pos="74000">
              <a:schemeClr val="accent6">
                <a:lumMod val="45000"/>
                <a:lumOff val="55000"/>
              </a:schemeClr>
            </a:gs>
            <a:gs pos="83000">
              <a:schemeClr val="accent6">
                <a:lumMod val="45000"/>
                <a:lumOff val="55000"/>
              </a:schemeClr>
            </a:gs>
            <a:gs pos="100000">
              <a:schemeClr val="accent6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A183C066-D8E3-B4C2-6BCD-7468C62451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671210"/>
            <a:ext cx="10515600" cy="3891266"/>
          </a:xfrm>
        </p:spPr>
        <p:txBody>
          <a:bodyPr>
            <a:normAutofit fontScale="90000"/>
          </a:bodyPr>
          <a:lstStyle/>
          <a:p>
            <a:br>
              <a:rPr lang="pl-PL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pl-PL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pl-PL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Koszty cząstkowe (brutto) po aktualizacji kosztorysu projektu budowlanego:</a:t>
            </a:r>
            <a:br>
              <a:rPr lang="pl-PL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pl-PL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pl-PL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- 2 122 996,41 zł – branża budowlana </a:t>
            </a:r>
            <a:br>
              <a:rPr lang="pl-PL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pl-PL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- 656 804,16 zł – instalacje (</a:t>
            </a:r>
            <a:r>
              <a:rPr lang="pl-PL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wod-kan</a:t>
            </a:r>
            <a:r>
              <a:rPr lang="pl-PL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gaz, grzewcza, wentylacja, klimatyzacja)</a:t>
            </a:r>
            <a:br>
              <a:rPr lang="pl-PL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pl-PL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- 360 929,96 zł – instalacja elektryczna</a:t>
            </a:r>
            <a:br>
              <a:rPr lang="pl-PL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pl-PL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- 169 056,03 zł – zabudowa tarasu w obecnym budynku</a:t>
            </a:r>
            <a:br>
              <a:rPr lang="pl-PL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pl-PL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pl-PL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pl-PL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pl-PL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pl-PL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400B14EF-070B-58EA-9063-B97323EF217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44550" y="3065463"/>
            <a:ext cx="10515600" cy="2994025"/>
          </a:xfrm>
        </p:spPr>
        <p:txBody>
          <a:bodyPr>
            <a:normAutofit/>
          </a:bodyPr>
          <a:lstStyle/>
          <a:p>
            <a:r>
              <a:rPr lang="pl-PL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Koszt ogółem inwestycji </a:t>
            </a:r>
            <a:r>
              <a:rPr lang="pl-PL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(IV kwartał 2025r.) </a:t>
            </a:r>
            <a:r>
              <a:rPr lang="pl-PL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3 309 786,40 zł</a:t>
            </a:r>
          </a:p>
          <a:p>
            <a:endParaRPr lang="pl-PL" sz="28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pl-PL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Koszt utworzenia 1 miejsca – 220 652,42 zł</a:t>
            </a:r>
          </a:p>
        </p:txBody>
      </p:sp>
    </p:spTree>
    <p:extLst>
      <p:ext uri="{BB962C8B-B14F-4D97-AF65-F5344CB8AC3E}">
        <p14:creationId xmlns:p14="http://schemas.microsoft.com/office/powerpoint/2010/main" val="27913627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 advClick="0" advTm="5000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>
            <a:extLst>
              <a:ext uri="{FF2B5EF4-FFF2-40B4-BE49-F238E27FC236}">
                <a16:creationId xmlns:a16="http://schemas.microsoft.com/office/drawing/2014/main" id="{CBCDE8A6-EE5D-6B19-6D2E-4452DE50F55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555" t="-6308" r="-490" b="-1970"/>
          <a:stretch/>
        </p:blipFill>
        <p:spPr>
          <a:xfrm>
            <a:off x="-63610" y="-34183"/>
            <a:ext cx="12373976" cy="6649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61522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 advClick="0" advTm="5000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5000"/>
                <a:lumOff val="95000"/>
              </a:schemeClr>
            </a:gs>
            <a:gs pos="74000">
              <a:schemeClr val="accent6">
                <a:lumMod val="45000"/>
                <a:lumOff val="55000"/>
              </a:schemeClr>
            </a:gs>
            <a:gs pos="83000">
              <a:schemeClr val="accent6">
                <a:lumMod val="45000"/>
                <a:lumOff val="55000"/>
              </a:schemeClr>
            </a:gs>
            <a:gs pos="100000">
              <a:schemeClr val="accent6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3B5C5EC-F8EE-7177-DB21-50107D92D1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32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Podział uczestników w zależności od wieku:</a:t>
            </a:r>
            <a:endParaRPr lang="pl-PL" sz="3200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CE1AE979-904A-1B7F-C496-2C98323591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49030" y="1322962"/>
            <a:ext cx="10233498" cy="5398851"/>
          </a:xfrm>
        </p:spPr>
        <p:txBody>
          <a:bodyPr>
            <a:normAutofit/>
          </a:bodyPr>
          <a:lstStyle/>
          <a:p>
            <a:pPr marL="342900" lvl="0" indent="-342900">
              <a:lnSpc>
                <a:spcPct val="150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pl-PL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Symbol" panose="05050102010706020507" pitchFamily="18" charset="2"/>
              </a:rPr>
              <a:t>0 –20 lat – </a:t>
            </a:r>
            <a:r>
              <a:rPr lang="pl-PL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Symbol" panose="05050102010706020507" pitchFamily="18" charset="2"/>
              </a:rPr>
              <a:t>19 </a:t>
            </a:r>
            <a:r>
              <a:rPr lang="pl-PL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Symbol" panose="05050102010706020507" pitchFamily="18" charset="2"/>
              </a:rPr>
              <a:t>osób,</a:t>
            </a:r>
            <a:endParaRPr lang="pl-PL" dirty="0">
              <a:effectLst/>
              <a:latin typeface="Calibri" panose="020F0502020204030204" pitchFamily="34" charset="0"/>
              <a:ea typeface="Calibri" panose="020F0502020204030204" pitchFamily="34" charset="0"/>
              <a:cs typeface="Symbol" panose="05050102010706020507" pitchFamily="18" charset="2"/>
            </a:endParaRPr>
          </a:p>
          <a:p>
            <a:pPr marL="342900" lvl="0" indent="-342900">
              <a:lnSpc>
                <a:spcPct val="150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pl-PL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Symbol" panose="05050102010706020507" pitchFamily="18" charset="2"/>
              </a:rPr>
              <a:t>21 – </a:t>
            </a:r>
            <a:r>
              <a:rPr lang="pl-PL" dirty="0">
                <a:latin typeface="Times New Roman" panose="02020603050405020304" pitchFamily="18" charset="0"/>
                <a:ea typeface="Calibri" panose="020F0502020204030204" pitchFamily="34" charset="0"/>
                <a:cs typeface="Symbol" panose="05050102010706020507" pitchFamily="18" charset="2"/>
              </a:rPr>
              <a:t>5</a:t>
            </a:r>
            <a:r>
              <a:rPr lang="pl-PL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Symbol" panose="05050102010706020507" pitchFamily="18" charset="2"/>
              </a:rPr>
              <a:t>0 lat – </a:t>
            </a:r>
            <a:r>
              <a:rPr lang="pl-PL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Symbol" panose="05050102010706020507" pitchFamily="18" charset="2"/>
              </a:rPr>
              <a:t>41</a:t>
            </a:r>
            <a:r>
              <a:rPr lang="pl-PL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Symbol" panose="05050102010706020507" pitchFamily="18" charset="2"/>
              </a:rPr>
              <a:t> osób,</a:t>
            </a:r>
            <a:endParaRPr lang="pl-PL" dirty="0">
              <a:effectLst/>
              <a:latin typeface="Calibri" panose="020F0502020204030204" pitchFamily="34" charset="0"/>
              <a:ea typeface="Calibri" panose="020F0502020204030204" pitchFamily="34" charset="0"/>
              <a:cs typeface="Symbol" panose="05050102010706020507" pitchFamily="18" charset="2"/>
            </a:endParaRPr>
          </a:p>
          <a:p>
            <a:pPr marL="342900" lvl="0" indent="-342900">
              <a:lnSpc>
                <a:spcPct val="150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pl-PL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Symbol" panose="05050102010706020507" pitchFamily="18" charset="2"/>
              </a:rPr>
              <a:t>powyżej 50 lat – </a:t>
            </a:r>
            <a:r>
              <a:rPr lang="pl-PL" b="1" dirty="0">
                <a:latin typeface="Times New Roman" panose="02020603050405020304" pitchFamily="18" charset="0"/>
                <a:ea typeface="Calibri" panose="020F0502020204030204" pitchFamily="34" charset="0"/>
                <a:cs typeface="Symbol" panose="05050102010706020507" pitchFamily="18" charset="2"/>
              </a:rPr>
              <a:t>17</a:t>
            </a:r>
            <a:r>
              <a:rPr lang="pl-PL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Symbol" panose="05050102010706020507" pitchFamily="18" charset="2"/>
              </a:rPr>
              <a:t> </a:t>
            </a:r>
            <a:r>
              <a:rPr lang="pl-PL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Symbol" panose="05050102010706020507" pitchFamily="18" charset="2"/>
              </a:rPr>
              <a:t>osób.</a:t>
            </a:r>
            <a:endParaRPr lang="pl-PL" dirty="0">
              <a:effectLst/>
              <a:latin typeface="Calibri" panose="020F0502020204030204" pitchFamily="34" charset="0"/>
              <a:ea typeface="Calibri" panose="020F0502020204030204" pitchFamily="34" charset="0"/>
              <a:cs typeface="Symbol" panose="05050102010706020507" pitchFamily="18" charset="2"/>
            </a:endParaRPr>
          </a:p>
          <a:p>
            <a:pPr marL="0" indent="0">
              <a:lnSpc>
                <a:spcPct val="150000"/>
              </a:lnSpc>
              <a:spcAft>
                <a:spcPts val="800"/>
              </a:spcAft>
              <a:buNone/>
            </a:pPr>
            <a:r>
              <a:rPr lang="pl-PL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Najmłodszy uczestnik miał </a:t>
            </a:r>
            <a:r>
              <a:rPr lang="pl-PL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 lata</a:t>
            </a:r>
            <a:r>
              <a:rPr lang="pl-PL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 najstarsza uczestniczka – </a:t>
            </a:r>
            <a:r>
              <a:rPr lang="pl-PL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84 lata</a:t>
            </a:r>
            <a:r>
              <a:rPr lang="pl-PL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lnSpc>
                <a:spcPct val="150000"/>
              </a:lnSpc>
              <a:spcAft>
                <a:spcPts val="800"/>
              </a:spcAft>
              <a:buNone/>
            </a:pPr>
            <a:endParaRPr lang="pl-PL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50000"/>
              </a:lnSpc>
              <a:spcAft>
                <a:spcPts val="800"/>
              </a:spcAft>
              <a:buNone/>
            </a:pPr>
            <a:endParaRPr lang="pl-PL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225234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79223">
        <p:fade/>
      </p:transition>
    </mc:Choice>
    <mc:Fallback xmlns="">
      <p:transition spd="med" advClick="0" advTm="79223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5000"/>
                <a:lumOff val="95000"/>
              </a:schemeClr>
            </a:gs>
            <a:gs pos="74000">
              <a:schemeClr val="accent6">
                <a:lumMod val="45000"/>
                <a:lumOff val="55000"/>
              </a:schemeClr>
            </a:gs>
            <a:gs pos="83000">
              <a:schemeClr val="accent6">
                <a:lumMod val="45000"/>
                <a:lumOff val="55000"/>
              </a:schemeClr>
            </a:gs>
            <a:gs pos="100000">
              <a:schemeClr val="accent6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C560ECCC-C634-03E6-A9F4-1382C9BC2C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7809" y="341271"/>
            <a:ext cx="10995991" cy="6329873"/>
          </a:xfrm>
        </p:spPr>
        <p:txBody>
          <a:bodyPr>
            <a:normAutofit fontScale="90000"/>
          </a:bodyPr>
          <a:lstStyle/>
          <a:p>
            <a:pPr>
              <a:lnSpc>
                <a:spcPct val="100000"/>
              </a:lnSpc>
            </a:pPr>
            <a:br>
              <a:rPr lang="pl-PL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pl-PL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pl-PL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pl-PL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pl-PL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pl-PL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pl-PL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pl-PL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pl-PL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pl-PL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pl-PL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pl-PL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Podział uczestników ze względu na kategorię domu:</a:t>
            </a:r>
            <a:br>
              <a:rPr lang="pl-PL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pl-PL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pl-PL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– osoby przewlekle psychicznie chore – </a:t>
            </a:r>
            <a:r>
              <a:rPr lang="pl-PL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5 osób</a:t>
            </a:r>
            <a:br>
              <a:rPr lang="pl-PL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pl-PL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(np. schizofrenia paranoidalna/ innego rodzaju, zaburzenia </a:t>
            </a:r>
            <a:r>
              <a:rPr lang="pl-PL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schizotypowe</a:t>
            </a:r>
            <a:r>
              <a:rPr lang="pl-PL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br>
              <a:rPr lang="pl-PL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pl-PL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pl-PL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 –  osoby z niepełnosprawnością intelektualną – </a:t>
            </a:r>
            <a:r>
              <a:rPr lang="pl-PL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45 osób</a:t>
            </a:r>
            <a:br>
              <a:rPr lang="pl-PL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pl-PL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(np. upośledzenie umysłowe głębokie, umiarkowane, lekkie, zespoły genetyczne…)</a:t>
            </a:r>
            <a:br>
              <a:rPr lang="pl-PL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pl-PL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pl-PL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 – osoby z innymi przewlekłymi zaburzeniami czynności psychicznych – </a:t>
            </a:r>
            <a:r>
              <a:rPr lang="pl-PL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27 osób</a:t>
            </a:r>
            <a:br>
              <a:rPr lang="pl-PL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pl-PL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(np. zaburzenia nawyków i popędów, zaburzenia spowodowane uszkodzeniem i dysfunkcją mózgu lub chorobą somatyczną, otępienie, nerwica lękowa, afazja, autyzm…)</a:t>
            </a:r>
            <a:br>
              <a:rPr lang="pl-PL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pl-PL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pl-PL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pl-PL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pl-PL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pl-PL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pl-PL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pl-PL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pl-PL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615638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 advClick="0" advTm="5000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5000"/>
                <a:lumOff val="95000"/>
              </a:schemeClr>
            </a:gs>
            <a:gs pos="74000">
              <a:schemeClr val="accent6">
                <a:lumMod val="45000"/>
                <a:lumOff val="55000"/>
              </a:schemeClr>
            </a:gs>
            <a:gs pos="83000">
              <a:schemeClr val="accent6">
                <a:lumMod val="45000"/>
                <a:lumOff val="55000"/>
              </a:schemeClr>
            </a:gs>
            <a:gs pos="100000">
              <a:schemeClr val="accent6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FBCCA5B-5F10-76D0-06A9-85D7BCEF1C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0932" y="365125"/>
            <a:ext cx="10852868" cy="6568412"/>
          </a:xfrm>
        </p:spPr>
        <p:txBody>
          <a:bodyPr>
            <a:normAutofit/>
          </a:bodyPr>
          <a:lstStyle/>
          <a:p>
            <a:r>
              <a:rPr lang="pl-PL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Uczestnicy ŚDS mają orzeczony stopień niepełnosprawności </a:t>
            </a:r>
            <a:br>
              <a:rPr lang="pl-PL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pl-PL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albo są zaliczeni do osób niepełnosprawnych (do 16 roku życia):</a:t>
            </a:r>
            <a:br>
              <a:rPr lang="pl-PL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pl-PL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pl-PL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zaliczeni do osób niepełnosprawnych – </a:t>
            </a:r>
            <a:r>
              <a:rPr lang="pl-PL" sz="2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15</a:t>
            </a:r>
            <a:r>
              <a:rPr lang="pl-PL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osób</a:t>
            </a:r>
            <a:br>
              <a:rPr lang="pl-PL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pl-PL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umiarkowany st. niepełnosprawności – </a:t>
            </a:r>
            <a:r>
              <a:rPr lang="pl-PL" sz="2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26</a:t>
            </a:r>
            <a:r>
              <a:rPr lang="pl-PL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osób</a:t>
            </a:r>
            <a:br>
              <a:rPr lang="pl-PL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pl-PL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znaczny st. niepełnosprawności – </a:t>
            </a:r>
            <a:r>
              <a:rPr lang="pl-PL" sz="2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31</a:t>
            </a:r>
            <a:r>
              <a:rPr lang="pl-PL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osoby,</a:t>
            </a:r>
            <a:br>
              <a:rPr lang="pl-PL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pl-PL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całkowita niezdolność do pracy – </a:t>
            </a:r>
            <a:r>
              <a:rPr lang="pl-PL" sz="2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38</a:t>
            </a:r>
            <a:r>
              <a:rPr lang="pl-PL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osoby,</a:t>
            </a:r>
            <a:br>
              <a:rPr lang="pl-PL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pl-PL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całkowita niezdolność do pracy i samodzielnej egzystencji – </a:t>
            </a:r>
            <a:r>
              <a:rPr lang="pl-PL" sz="2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 </a:t>
            </a:r>
            <a:r>
              <a:rPr lang="pl-PL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osób</a:t>
            </a:r>
            <a:br>
              <a:rPr lang="pl-PL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pl-PL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ubezwłasnowolnienie częściowe – </a:t>
            </a:r>
            <a:r>
              <a:rPr lang="pl-PL" sz="2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pl-PL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osoby,</a:t>
            </a:r>
            <a:br>
              <a:rPr lang="pl-PL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pl-PL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ubezwłasnowolnienie całkowite – </a:t>
            </a:r>
            <a:r>
              <a:rPr lang="pl-PL" sz="2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16</a:t>
            </a:r>
            <a:r>
              <a:rPr lang="pl-PL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osób,</a:t>
            </a:r>
            <a:br>
              <a:rPr lang="pl-PL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pl-PL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posiadanie grupy inwalidzkiej – </a:t>
            </a:r>
            <a:r>
              <a:rPr lang="pl-PL" sz="2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r>
              <a:rPr lang="pl-PL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osób.</a:t>
            </a:r>
            <a:br>
              <a:rPr lang="pl-PL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pl-PL" sz="2700" dirty="0"/>
            </a:br>
            <a:endParaRPr lang="pl-PL" sz="2700" dirty="0"/>
          </a:p>
        </p:txBody>
      </p:sp>
    </p:spTree>
    <p:extLst>
      <p:ext uri="{BB962C8B-B14F-4D97-AF65-F5344CB8AC3E}">
        <p14:creationId xmlns:p14="http://schemas.microsoft.com/office/powerpoint/2010/main" val="18201253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 advClick="0" advTm="5000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5000"/>
                <a:lumOff val="95000"/>
              </a:schemeClr>
            </a:gs>
            <a:gs pos="74000">
              <a:schemeClr val="accent6">
                <a:lumMod val="45000"/>
                <a:lumOff val="55000"/>
              </a:schemeClr>
            </a:gs>
            <a:gs pos="83000">
              <a:schemeClr val="accent6">
                <a:lumMod val="45000"/>
                <a:lumOff val="55000"/>
              </a:schemeClr>
            </a:gs>
            <a:gs pos="100000">
              <a:schemeClr val="accent6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F76D694-D250-727A-905F-B592F766C3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Zasoby kadrowe</a:t>
            </a:r>
            <a:r>
              <a:rPr lang="pl-PL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862B3958-832C-7810-58A1-141D890D958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pl-PL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Zespół wspierająco-aktywizujący – </a:t>
            </a:r>
            <a:r>
              <a:rPr lang="pl-PL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13</a:t>
            </a:r>
            <a:r>
              <a:rPr lang="pl-PL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osób (12,47 etatu)</a:t>
            </a:r>
          </a:p>
          <a:p>
            <a:r>
              <a:rPr lang="pl-PL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Pracownicy administracyjni – </a:t>
            </a:r>
            <a:r>
              <a:rPr lang="pl-PL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pl-PL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osoby (2 etaty)</a:t>
            </a:r>
          </a:p>
          <a:p>
            <a:r>
              <a:rPr lang="pl-PL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Pracownicy obsługi – </a:t>
            </a:r>
            <a:r>
              <a:rPr lang="pl-PL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pl-PL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osoby (2,5 etatu)</a:t>
            </a:r>
          </a:p>
          <a:p>
            <a:endParaRPr lang="pl-PL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pl-PL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Łącznie zatrudnienie: </a:t>
            </a:r>
            <a:r>
              <a:rPr lang="pl-PL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18 osób </a:t>
            </a:r>
            <a:r>
              <a:rPr lang="pl-PL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(16,97 etatu)</a:t>
            </a:r>
          </a:p>
          <a:p>
            <a:endParaRPr lang="pl-PL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297346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22822">
        <p:fade/>
      </p:transition>
    </mc:Choice>
    <mc:Fallback xmlns="">
      <p:transition spd="med" advClick="0" advTm="22822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5000"/>
                <a:lumOff val="95000"/>
              </a:schemeClr>
            </a:gs>
            <a:gs pos="74000">
              <a:schemeClr val="accent6">
                <a:lumMod val="45000"/>
                <a:lumOff val="55000"/>
              </a:schemeClr>
            </a:gs>
            <a:gs pos="83000">
              <a:schemeClr val="accent6">
                <a:lumMod val="45000"/>
                <a:lumOff val="55000"/>
              </a:schemeClr>
            </a:gs>
            <a:gs pos="100000">
              <a:schemeClr val="accent6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5E305B8-1961-8554-1D32-24C9864064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81037"/>
            <a:ext cx="10515600" cy="5894691"/>
          </a:xfrm>
        </p:spPr>
        <p:txBody>
          <a:bodyPr>
            <a:normAutofit fontScale="90000"/>
          </a:bodyPr>
          <a:lstStyle/>
          <a:p>
            <a:br>
              <a:rPr lang="pl-PL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pl-PL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pl-PL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pl-PL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pl-PL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pl-PL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pl-PL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pl-PL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kumimoji="0" lang="pl-PL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Szkolenia/kursy/warsztaty pracowników merytorycznych</a:t>
            </a:r>
            <a:r>
              <a:rPr kumimoji="0" lang="pl-PL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:</a:t>
            </a:r>
            <a:br>
              <a:rPr kumimoji="0" lang="pl-PL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</a:br>
            <a:br>
              <a:rPr kumimoji="0" lang="pl-PL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</a:br>
            <a:r>
              <a:rPr kumimoji="0" lang="pl-PL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- MNRI® Terapia </a:t>
            </a:r>
            <a:r>
              <a:rPr kumimoji="0" lang="pl-PL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Neurotaktylna</a:t>
            </a:r>
            <a:r>
              <a:rPr kumimoji="0" lang="pl-PL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, Integracja Motoryki Pierwotnej i Odruchów</a:t>
            </a:r>
            <a:br>
              <a:rPr kumimoji="0" lang="pl-PL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</a:br>
            <a:r>
              <a:rPr lang="pl-PL" sz="2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MNRI® Integracja Odruchów Dynamicznych i Posturalnych</a:t>
            </a:r>
            <a:br>
              <a:rPr lang="pl-PL" sz="2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pl-PL" sz="2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MNRI® Integracja Odruchów </a:t>
            </a:r>
            <a:r>
              <a:rPr lang="pl-PL" sz="28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Ustno</a:t>
            </a:r>
            <a:r>
              <a:rPr lang="pl-PL" sz="2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Twarzowych – KFS</a:t>
            </a:r>
            <a:br>
              <a:rPr lang="pl-PL" sz="2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pl-PL" sz="2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Warsztat </a:t>
            </a:r>
            <a:r>
              <a:rPr lang="pl-PL" sz="28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bębniarski</a:t>
            </a:r>
            <a:r>
              <a:rPr lang="pl-PL" sz="2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szkoleniowy</a:t>
            </a:r>
            <a:br>
              <a:rPr lang="pl-PL" sz="2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pl-PL" sz="2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Metoda </a:t>
            </a:r>
            <a:r>
              <a:rPr lang="pl-PL" sz="28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EdUball</a:t>
            </a:r>
            <a:r>
              <a:rPr lang="pl-PL" sz="2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 mini-</a:t>
            </a:r>
            <a:r>
              <a:rPr lang="pl-PL" sz="28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EDUball</a:t>
            </a:r>
            <a:r>
              <a:rPr lang="pl-PL" sz="2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w edukacji i terapii osób w różnym wieku</a:t>
            </a:r>
            <a:br>
              <a:rPr lang="pl-PL" sz="2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pl-PL" sz="2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Pierwsza pomoc przedmedyczna – II poziom</a:t>
            </a:r>
            <a:br>
              <a:rPr lang="pl-PL" sz="2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pl-PL" sz="2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Trening umiejętności komunikacyjnych z wykorzystaniem alternatywnych </a:t>
            </a:r>
            <a:br>
              <a:rPr lang="pl-PL" sz="2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pl-PL" sz="2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 wspomagających sposobów porozumiewania się (AAC)</a:t>
            </a:r>
            <a:br>
              <a:rPr lang="pl-PL" sz="2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pl-PL" sz="2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Trening umiejętności społecznych w zespole</a:t>
            </a:r>
            <a:br>
              <a:rPr lang="pl-PL" sz="2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pl-PL" sz="2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studia podyplomowe pedagogiczne - KFS</a:t>
            </a:r>
            <a:br>
              <a:rPr lang="pl-PL" sz="2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kumimoji="0" lang="pl-PL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</a:br>
            <a:br>
              <a:rPr lang="pl-PL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pl-PL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pl-PL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pl-PL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pl-PL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pl-PL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pl-PL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pl-PL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F33E669F-F470-9A91-E5DD-C4B113888871}"/>
              </a:ext>
            </a:extLst>
          </p:cNvPr>
          <p:cNvSpPr>
            <a:spLocks noGrp="1"/>
          </p:cNvSpPr>
          <p:nvPr>
            <p:ph idx="1"/>
          </p:nvPr>
        </p:nvSpPr>
        <p:spPr>
          <a:xfrm flipV="1">
            <a:off x="419911" y="6176963"/>
            <a:ext cx="10515600" cy="45719"/>
          </a:xfrm>
        </p:spPr>
        <p:txBody>
          <a:bodyPr>
            <a:normAutofit fontScale="25000" lnSpcReduction="20000"/>
          </a:bodyPr>
          <a:lstStyle/>
          <a:p>
            <a:pPr marL="0" indent="0">
              <a:buNone/>
            </a:pPr>
            <a:endParaRPr lang="pl-PL" sz="2000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9546780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5000"/>
                <a:lumOff val="95000"/>
              </a:schemeClr>
            </a:gs>
            <a:gs pos="74000">
              <a:schemeClr val="accent6">
                <a:lumMod val="45000"/>
                <a:lumOff val="55000"/>
              </a:schemeClr>
            </a:gs>
            <a:gs pos="83000">
              <a:schemeClr val="accent6">
                <a:lumMod val="45000"/>
                <a:lumOff val="55000"/>
              </a:schemeClr>
            </a:gs>
            <a:gs pos="100000">
              <a:schemeClr val="accent6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7A140E4-508E-50B3-57C9-9992B83BB7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Zasoby finansowe: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D60689FE-A911-2A91-DA42-29E4942127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35353"/>
            <a:ext cx="10515600" cy="4351338"/>
          </a:xfrm>
        </p:spPr>
        <p:txBody>
          <a:bodyPr>
            <a:normAutofit/>
          </a:bodyPr>
          <a:lstStyle/>
          <a:p>
            <a:r>
              <a:rPr lang="pl-PL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Dotacja Wojewody na realizację zadań zleconych  - </a:t>
            </a:r>
            <a:r>
              <a:rPr lang="pl-PL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2 552 915,70 zł</a:t>
            </a:r>
          </a:p>
          <a:p>
            <a:pPr marL="0" indent="0">
              <a:buNone/>
            </a:pPr>
            <a:r>
              <a:rPr lang="pl-PL" dirty="0">
                <a:latin typeface="Times New Roman" panose="02020603050405020304" pitchFamily="18" charset="0"/>
                <a:cs typeface="Times New Roman" panose="02020603050405020304" pitchFamily="18" charset="0"/>
              </a:rPr>
              <a:t>(zwrot 4 121,21 zł)</a:t>
            </a:r>
            <a:endParaRPr lang="pl-PL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pl-PL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pl-PL" dirty="0">
                <a:latin typeface="Times New Roman" panose="02020603050405020304" pitchFamily="18" charset="0"/>
                <a:cs typeface="Times New Roman" panose="02020603050405020304" pitchFamily="18" charset="0"/>
              </a:rPr>
              <a:t>Środki z budżetu Gminy Strzelce Opolskie – </a:t>
            </a:r>
            <a:r>
              <a:rPr lang="pl-PL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403 600,00 zł</a:t>
            </a:r>
          </a:p>
          <a:p>
            <a:pPr marL="0" indent="0">
              <a:buNone/>
            </a:pPr>
            <a:r>
              <a:rPr lang="pl-PL" dirty="0">
                <a:latin typeface="Times New Roman" panose="02020603050405020304" pitchFamily="18" charset="0"/>
                <a:cs typeface="Times New Roman" panose="02020603050405020304" pitchFamily="18" charset="0"/>
              </a:rPr>
              <a:t>(zwrot 24 881,17 zł)</a:t>
            </a:r>
          </a:p>
        </p:txBody>
      </p:sp>
    </p:spTree>
    <p:extLst>
      <p:ext uri="{BB962C8B-B14F-4D97-AF65-F5344CB8AC3E}">
        <p14:creationId xmlns:p14="http://schemas.microsoft.com/office/powerpoint/2010/main" val="3499004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46517">
        <p:fade/>
      </p:transition>
    </mc:Choice>
    <mc:Fallback xmlns="">
      <p:transition spd="med" advClick="0" advTm="46517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5000"/>
                <a:lumOff val="95000"/>
              </a:schemeClr>
            </a:gs>
            <a:gs pos="74000">
              <a:schemeClr val="accent6">
                <a:lumMod val="45000"/>
                <a:lumOff val="55000"/>
              </a:schemeClr>
            </a:gs>
            <a:gs pos="83000">
              <a:schemeClr val="accent6">
                <a:lumMod val="45000"/>
                <a:lumOff val="55000"/>
              </a:schemeClr>
            </a:gs>
            <a:gs pos="100000">
              <a:schemeClr val="accent6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EFFAD1F-8401-D084-901D-EEF9C01E03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8053" y="326003"/>
            <a:ext cx="11035748" cy="6321287"/>
          </a:xfrm>
        </p:spPr>
        <p:txBody>
          <a:bodyPr>
            <a:normAutofit fontScale="90000"/>
          </a:bodyPr>
          <a:lstStyle/>
          <a:p>
            <a:br>
              <a:rPr lang="pl-PL" sz="3300" dirty="0"/>
            </a:br>
            <a:br>
              <a:rPr lang="pl-PL" sz="3300" dirty="0"/>
            </a:br>
            <a:br>
              <a:rPr lang="pl-PL" sz="3300" dirty="0"/>
            </a:br>
            <a:r>
              <a:rPr lang="pl-PL" sz="33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Dotację Wojewody na realizację zadań wykorzystano na wydatki bieżące ŚDS: </a:t>
            </a:r>
            <a:br>
              <a:rPr lang="pl-PL" sz="33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pl-PL" sz="33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wynagrodzenia pracowników wraz z pochodnymi, </a:t>
            </a:r>
            <a:br>
              <a:rPr lang="pl-PL" sz="33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pl-PL" sz="33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media, </a:t>
            </a:r>
            <a:br>
              <a:rPr lang="pl-PL" sz="33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pl-PL" sz="33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zakup wyposażenia pracowni i materiałów do terapii oraz na bieżące potrzeby placówki, </a:t>
            </a:r>
            <a:br>
              <a:rPr lang="pl-PL" sz="33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pl-PL" sz="33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zakup środków żywności,  </a:t>
            </a:r>
            <a:br>
              <a:rPr lang="pl-PL" sz="33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pl-PL" sz="33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szkolenia pracowników, </a:t>
            </a:r>
            <a:br>
              <a:rPr lang="pl-PL" sz="33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pl-PL" sz="33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remonty/konserwacje i inne usługi niezbędne do prawidłowego funkcjonowania jednostki.</a:t>
            </a:r>
            <a:br>
              <a:rPr lang="pl-PL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pl-PL" dirty="0"/>
            </a:br>
            <a:br>
              <a:rPr lang="pl-PL" dirty="0"/>
            </a:b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1908701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 advClick="0" advTm="5000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5000"/>
                <a:lumOff val="95000"/>
              </a:schemeClr>
            </a:gs>
            <a:gs pos="74000">
              <a:schemeClr val="accent6">
                <a:lumMod val="45000"/>
                <a:lumOff val="55000"/>
              </a:schemeClr>
            </a:gs>
            <a:gs pos="83000">
              <a:schemeClr val="accent6">
                <a:lumMod val="45000"/>
                <a:lumOff val="55000"/>
              </a:schemeClr>
            </a:gs>
            <a:gs pos="100000">
              <a:schemeClr val="accent6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FD2A98C-E5C8-0608-3DC5-AA05EA9DCA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9661" y="420784"/>
            <a:ext cx="10515600" cy="6647925"/>
          </a:xfrm>
        </p:spPr>
        <p:txBody>
          <a:bodyPr>
            <a:normAutofit/>
          </a:bodyPr>
          <a:lstStyle/>
          <a:p>
            <a:r>
              <a:rPr lang="pl-PL" sz="3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Środki z budżetu Gminy wykorzystano na wydatki bieżące ŚDS :</a:t>
            </a:r>
            <a:br>
              <a:rPr lang="pl-PL" sz="3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pl-PL" sz="3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wynagrodzenia pracowników i ich pochodne, </a:t>
            </a:r>
            <a:br>
              <a:rPr lang="pl-PL" sz="3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pl-PL" sz="3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zakup energii, </a:t>
            </a:r>
            <a:br>
              <a:rPr lang="pl-PL" sz="3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pl-PL" sz="3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zakup usług remontowych, </a:t>
            </a:r>
            <a:br>
              <a:rPr lang="pl-PL" sz="3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pl-PL" sz="3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opłaty na rzecz JST.</a:t>
            </a:r>
            <a:br>
              <a:rPr lang="pl-PL" sz="3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pl-PL" sz="3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pl-PL" sz="3000" dirty="0"/>
          </a:p>
        </p:txBody>
      </p:sp>
    </p:spTree>
    <p:extLst>
      <p:ext uri="{BB962C8B-B14F-4D97-AF65-F5344CB8AC3E}">
        <p14:creationId xmlns:p14="http://schemas.microsoft.com/office/powerpoint/2010/main" val="18793956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 advClick="0" advTm="5000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5000"/>
                <a:lumOff val="95000"/>
              </a:schemeClr>
            </a:gs>
            <a:gs pos="74000">
              <a:schemeClr val="accent6">
                <a:lumMod val="45000"/>
                <a:lumOff val="55000"/>
              </a:schemeClr>
            </a:gs>
            <a:gs pos="83000">
              <a:schemeClr val="accent6">
                <a:lumMod val="45000"/>
                <a:lumOff val="55000"/>
              </a:schemeClr>
            </a:gs>
            <a:gs pos="100000">
              <a:schemeClr val="accent6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1723BC5-054B-F789-B553-5104AD324B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87324"/>
          </a:xfrm>
        </p:spPr>
        <p:txBody>
          <a:bodyPr>
            <a:normAutofit fontScale="90000"/>
          </a:bodyPr>
          <a:lstStyle/>
          <a:p>
            <a:br>
              <a:rPr kumimoji="0" lang="pl-PL" sz="2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</a:br>
            <a:br>
              <a:rPr kumimoji="0" lang="pl-PL" sz="2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</a:br>
            <a:br>
              <a:rPr kumimoji="0" lang="pl-PL" sz="2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</a:br>
            <a:br>
              <a:rPr kumimoji="0" lang="pl-PL" sz="2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</a:br>
            <a:br>
              <a:rPr kumimoji="0" lang="pl-PL" sz="2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</a:br>
            <a:br>
              <a:rPr kumimoji="0" lang="pl-PL" sz="2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</a:br>
            <a:br>
              <a:rPr kumimoji="0" lang="pl-PL" sz="2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</a:br>
            <a:br>
              <a:rPr kumimoji="0" lang="pl-PL" sz="2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</a:br>
            <a:br>
              <a:rPr kumimoji="0" lang="pl-PL" sz="2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</a:br>
            <a:br>
              <a:rPr kumimoji="0" lang="pl-PL" sz="2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</a:br>
            <a:br>
              <a:rPr kumimoji="0" lang="pl-PL" sz="2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</a:br>
            <a:br>
              <a:rPr kumimoji="0" lang="pl-PL" sz="2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</a:br>
            <a:br>
              <a:rPr kumimoji="0" lang="pl-PL" sz="2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</a:br>
            <a:br>
              <a:rPr kumimoji="0" lang="pl-PL" sz="2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</a:br>
            <a:br>
              <a:rPr kumimoji="0" lang="pl-PL" sz="2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</a:br>
            <a:br>
              <a:rPr kumimoji="0" lang="pl-PL" sz="2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</a:br>
            <a:br>
              <a:rPr kumimoji="0" lang="pl-PL" sz="2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</a:br>
            <a:br>
              <a:rPr kumimoji="0" lang="pl-PL" sz="2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</a:br>
            <a:br>
              <a:rPr kumimoji="0" lang="pl-PL" sz="2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</a:br>
            <a:br>
              <a:rPr kumimoji="0" lang="pl-PL" sz="2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</a:br>
            <a:br>
              <a:rPr kumimoji="0" lang="pl-PL" sz="2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</a:br>
            <a:r>
              <a:rPr kumimoji="0" lang="pl-PL" sz="2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Najistotniejsze realizacje (zakupy, remonty, usługi, inwestycje):</a:t>
            </a:r>
            <a:br>
              <a:rPr kumimoji="0" lang="pl-PL" sz="2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</a:br>
            <a:br>
              <a:rPr kumimoji="0" lang="pl-PL" sz="2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</a:br>
            <a:r>
              <a:rPr kumimoji="0" lang="pl-PL" sz="2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- wymiana zadaszenia wraz z odnowieniem stelaża przed głównym wejściem do budynku ŚDS - koszt 17 445,80 zł brutto; </a:t>
            </a:r>
            <a:br>
              <a:rPr kumimoji="0" lang="pl-PL" sz="2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</a:br>
            <a:br>
              <a:rPr kumimoji="0" lang="pl-PL" sz="2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</a:br>
            <a:r>
              <a:rPr kumimoji="0" lang="pl-PL" sz="2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- malowanie sali do ćwiczeń – koszt 12 231,12 zł brutto,</a:t>
            </a:r>
            <a:br>
              <a:rPr kumimoji="0" lang="pl-PL" sz="2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</a:br>
            <a:br>
              <a:rPr kumimoji="0" lang="pl-PL" sz="2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</a:br>
            <a:r>
              <a:rPr kumimoji="0" lang="pl-PL" sz="2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- remont i malowanie pomieszczeń: korytarze, hol, gabinet hydroterapii, szatnia uczestników, łazienki – 23 759,91 zł brutto,</a:t>
            </a:r>
            <a:br>
              <a:rPr kumimoji="0" lang="pl-PL" sz="2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</a:br>
            <a:br>
              <a:rPr kumimoji="0" lang="pl-PL" sz="2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</a:br>
            <a:r>
              <a:rPr kumimoji="0" lang="pl-PL" sz="2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- czyszczenie i renowacja podłóg PCV w budynku (parter, I piętro) – koszt 18 207,81 zł,</a:t>
            </a:r>
            <a:br>
              <a:rPr kumimoji="0" lang="pl-PL" sz="2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</a:br>
            <a:br>
              <a:rPr kumimoji="0" lang="pl-PL" sz="2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</a:br>
            <a:r>
              <a:rPr kumimoji="0" lang="pl-PL" sz="2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- montaż ogrodzenia panelowego na działce oddanej w trwały zarząd jednostki – koszt 13 773,13 zł brutto (środki finansowe gminy),</a:t>
            </a:r>
            <a:br>
              <a:rPr kumimoji="0" lang="pl-PL" sz="2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</a:br>
            <a:br>
              <a:rPr kumimoji="0" lang="pl-PL" sz="2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</a:br>
            <a:r>
              <a:rPr kumimoji="0" lang="pl-PL" sz="2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- montaż kompensatora mocy biernej energii elektrycznej – koszt 14 238,32 zł brutto (środki finansowe gminy),</a:t>
            </a:r>
            <a:br>
              <a:rPr kumimoji="0" lang="pl-PL" sz="2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</a:br>
            <a:br>
              <a:rPr kumimoji="0" lang="pl-PL" sz="2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</a:br>
            <a:r>
              <a:rPr kumimoji="0" lang="pl-PL" sz="2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- wymiana stołów w pracowniach: kulinarnej, plastycznej, edukacyjnej i holu– łączny koszt 14 518,92 zł brutto,</a:t>
            </a:r>
            <a:br>
              <a:rPr kumimoji="0" lang="pl-PL" sz="2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</a:b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0691801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 advClick="0" advTm="5000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5000"/>
                <a:lumOff val="95000"/>
              </a:schemeClr>
            </a:gs>
            <a:gs pos="74000">
              <a:schemeClr val="accent6">
                <a:lumMod val="45000"/>
                <a:lumOff val="55000"/>
              </a:schemeClr>
            </a:gs>
            <a:gs pos="83000">
              <a:schemeClr val="accent6">
                <a:lumMod val="45000"/>
                <a:lumOff val="55000"/>
              </a:schemeClr>
            </a:gs>
            <a:gs pos="100000">
              <a:schemeClr val="accent6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23C5EE9-C2B1-6AA3-04B0-AB42FEA749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196975"/>
          </a:xfrm>
        </p:spPr>
        <p:txBody>
          <a:bodyPr>
            <a:normAutofit fontScale="90000"/>
          </a:bodyPr>
          <a:lstStyle/>
          <a:p>
            <a:br>
              <a:rPr kumimoji="0" lang="pl-PL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</a:br>
            <a:br>
              <a:rPr kumimoji="0" lang="pl-PL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</a:br>
            <a:br>
              <a:rPr kumimoji="0" lang="pl-PL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</a:br>
            <a:br>
              <a:rPr kumimoji="0" lang="pl-PL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</a:br>
            <a:br>
              <a:rPr kumimoji="0" lang="pl-PL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</a:br>
            <a:br>
              <a:rPr kumimoji="0" lang="pl-PL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</a:br>
            <a:br>
              <a:rPr kumimoji="0" lang="pl-PL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</a:br>
            <a:br>
              <a:rPr kumimoji="0" lang="pl-PL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</a:br>
            <a:br>
              <a:rPr kumimoji="0" lang="pl-PL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</a:br>
            <a:br>
              <a:rPr kumimoji="0" lang="pl-PL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</a:br>
            <a:br>
              <a:rPr kumimoji="0" lang="pl-PL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</a:br>
            <a:br>
              <a:rPr kumimoji="0" lang="pl-PL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</a:br>
            <a:br>
              <a:rPr kumimoji="0" lang="pl-PL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</a:br>
            <a:br>
              <a:rPr kumimoji="0" lang="pl-PL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</a:br>
            <a:r>
              <a:rPr kumimoji="0" lang="pl-PL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- zakup krzeseł stacjonarnych dopasowanych do osób z niepełnosprawnościami </a:t>
            </a:r>
            <a:br>
              <a:rPr kumimoji="0" lang="pl-PL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</a:br>
            <a:r>
              <a:rPr kumimoji="0" lang="pl-PL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w pracowni edukacyjnej i plastycznej – 14 071,20 zł brutto,</a:t>
            </a:r>
            <a:br>
              <a:rPr kumimoji="0" lang="pl-PL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</a:br>
            <a:br>
              <a:rPr kumimoji="0" lang="pl-PL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</a:br>
            <a:r>
              <a:rPr kumimoji="0" lang="pl-PL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- wykonanie ekspertyzy technicznej uszkodzeń ścian i sufitów oraz stolarki okiennej w głównym budynku – koszt 7 380,00 zł brutto,</a:t>
            </a:r>
            <a:br>
              <a:rPr kumimoji="0" lang="pl-PL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</a:br>
            <a:br>
              <a:rPr kumimoji="0" lang="pl-PL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</a:br>
            <a:r>
              <a:rPr kumimoji="0" lang="pl-PL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- zakup instrumentów muzycznych (bębny afrykańskie, janczary, inne instrumenty perkusyjne) do muzykoterapii uczestników – łączny koszt 8 800,00 zł brutto,</a:t>
            </a:r>
            <a:br>
              <a:rPr kumimoji="0" lang="pl-PL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</a:br>
            <a:br>
              <a:rPr kumimoji="0" lang="pl-PL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</a:br>
            <a:r>
              <a:rPr kumimoji="0" lang="pl-PL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- zakup piłek </a:t>
            </a:r>
            <a:r>
              <a:rPr kumimoji="0" lang="pl-PL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EDUball</a:t>
            </a:r>
            <a:r>
              <a:rPr kumimoji="0" lang="pl-PL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(małe i duże) do terapii uczestników podczas zajęć sportowych, edukacyjnych, poznawczych, integracyjnych – koszt 5 559,00 zł brutto,</a:t>
            </a:r>
            <a:br>
              <a:rPr kumimoji="0" lang="pl-PL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</a:br>
            <a:br>
              <a:rPr kumimoji="0" lang="pl-PL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</a:br>
            <a:r>
              <a:rPr kumimoji="0" lang="pl-PL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- warsztaty muzyczne, teatralne, rękodzielnicze, hipoterapia, szkolenie z zakresu pierwszej pomocy dla uczestników i opiekunów – łączny koszt 7 040,00 zł brutto.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8326701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 advClick="0" advTm="5000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5000"/>
                <a:lumOff val="95000"/>
              </a:schemeClr>
            </a:gs>
            <a:gs pos="74000">
              <a:schemeClr val="accent6">
                <a:lumMod val="45000"/>
                <a:lumOff val="55000"/>
              </a:schemeClr>
            </a:gs>
            <a:gs pos="83000">
              <a:schemeClr val="accent6">
                <a:lumMod val="45000"/>
                <a:lumOff val="55000"/>
              </a:schemeClr>
            </a:gs>
            <a:gs pos="100000">
              <a:schemeClr val="accent6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51C9CF6-03B8-8A55-AF39-4F49EA7401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0575" y="1247775"/>
            <a:ext cx="10563225" cy="442913"/>
          </a:xfrm>
        </p:spPr>
        <p:txBody>
          <a:bodyPr>
            <a:noAutofit/>
          </a:bodyPr>
          <a:lstStyle/>
          <a:p>
            <a:pPr algn="ctr"/>
            <a:br>
              <a:rPr lang="pl-PL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pl-PL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pl-PL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pl-PL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pl-PL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pl-PL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pl-PL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pl-PL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pl-PL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Wydatki wynikające z realizacji zadań wykonano </a:t>
            </a:r>
            <a:br>
              <a:rPr lang="pl-PL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pl-PL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 zgodności z rocznym planem finansowym.</a:t>
            </a:r>
            <a:br>
              <a:rPr lang="pl-PL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pl-PL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939062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 advClick="0" advTm="5000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5000"/>
                <a:lumOff val="95000"/>
              </a:schemeClr>
            </a:gs>
            <a:gs pos="74000">
              <a:schemeClr val="accent6">
                <a:lumMod val="45000"/>
                <a:lumOff val="55000"/>
              </a:schemeClr>
            </a:gs>
            <a:gs pos="83000">
              <a:schemeClr val="accent6">
                <a:lumMod val="45000"/>
                <a:lumOff val="55000"/>
              </a:schemeClr>
            </a:gs>
            <a:gs pos="100000">
              <a:schemeClr val="accent6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8D1B177-66C4-255D-A13B-AF6D09B13B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1811" y="540053"/>
            <a:ext cx="10691191" cy="6035676"/>
          </a:xfrm>
        </p:spPr>
        <p:txBody>
          <a:bodyPr>
            <a:normAutofit/>
          </a:bodyPr>
          <a:lstStyle/>
          <a:p>
            <a:r>
              <a:rPr lang="pl-PL" sz="3200" kern="15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P</a:t>
            </a:r>
            <a:r>
              <a:rPr lang="pl-PL" sz="3200" kern="15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raca terapeutyczna z uczestnikami obejmowała </a:t>
            </a:r>
            <a:r>
              <a:rPr lang="pl-PL" sz="3200" b="1" kern="15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treningi</a:t>
            </a:r>
            <a:br>
              <a:rPr lang="pl-PL" sz="3200" b="1" kern="15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</a:br>
            <a:r>
              <a:rPr lang="pl-PL" sz="3200" kern="15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(indywidualne i grupowe) podzielone na określone kategorie:</a:t>
            </a:r>
            <a:br>
              <a:rPr lang="pl-PL" sz="3200" kern="15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</a:br>
            <a:br>
              <a:rPr lang="pl-PL" sz="3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pl-PL" sz="3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</a:t>
            </a:r>
            <a:r>
              <a:rPr lang="pl-PL" sz="3200" kern="15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treningi funkcjonowania w codziennym życiu,</a:t>
            </a:r>
            <a:br>
              <a:rPr lang="pl-PL" sz="3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pl-PL" sz="3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</a:t>
            </a:r>
            <a:r>
              <a:rPr lang="pl-PL" sz="3200" kern="15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terapia zajęciowa w pracowniach,</a:t>
            </a:r>
            <a:br>
              <a:rPr lang="pl-PL" sz="3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pl-PL" sz="3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</a:t>
            </a:r>
            <a:r>
              <a:rPr lang="pl-PL" sz="3200" kern="15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zajęcia logopedyczne,</a:t>
            </a:r>
            <a:br>
              <a:rPr lang="pl-PL" sz="3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pl-PL" sz="3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</a:t>
            </a:r>
            <a:r>
              <a:rPr lang="pl-PL" sz="3200" kern="15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integracja społeczna i spędzanie wolnego czasu,</a:t>
            </a:r>
            <a:br>
              <a:rPr lang="pl-PL" sz="3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pl-PL" sz="3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</a:t>
            </a:r>
            <a:r>
              <a:rPr lang="pl-PL" sz="3200" kern="15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zajęcia edukacyjne w pracowniach edukacyjnych,</a:t>
            </a:r>
            <a:br>
              <a:rPr lang="pl-PL" sz="3200" kern="15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pl-PL" sz="3200" kern="15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treningi umiejętności interpersonalnych,</a:t>
            </a:r>
            <a:br>
              <a:rPr lang="pl-PL" sz="3200" kern="15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pl-PL" sz="3200" kern="15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wielopoziomową rehabilitację medyczną.</a:t>
            </a:r>
            <a:endParaRPr lang="pl-PL" sz="3200" dirty="0"/>
          </a:p>
        </p:txBody>
      </p:sp>
    </p:spTree>
    <p:extLst>
      <p:ext uri="{BB962C8B-B14F-4D97-AF65-F5344CB8AC3E}">
        <p14:creationId xmlns:p14="http://schemas.microsoft.com/office/powerpoint/2010/main" val="16314697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45472">
        <p:fade/>
      </p:transition>
    </mc:Choice>
    <mc:Fallback xmlns="">
      <p:transition spd="med" advClick="0" advTm="45472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5000"/>
                <a:lumOff val="95000"/>
              </a:schemeClr>
            </a:gs>
            <a:gs pos="74000">
              <a:schemeClr val="accent6">
                <a:lumMod val="45000"/>
                <a:lumOff val="55000"/>
              </a:schemeClr>
            </a:gs>
            <a:gs pos="83000">
              <a:schemeClr val="accent6">
                <a:lumMod val="45000"/>
                <a:lumOff val="55000"/>
              </a:schemeClr>
            </a:gs>
            <a:gs pos="100000">
              <a:schemeClr val="accent6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AEFF6BE7-8C7A-5452-156D-F73CA19AF6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0378" y="423491"/>
            <a:ext cx="10515600" cy="6239956"/>
          </a:xfrm>
        </p:spPr>
        <p:txBody>
          <a:bodyPr>
            <a:normAutofit/>
          </a:bodyPr>
          <a:lstStyle/>
          <a:p>
            <a:br>
              <a:rPr lang="pl-PL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pl-PL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Ośrodek w ciągu roku współpracował z szeregiem instytucji pomocowych, medycznych, oświatowych </a:t>
            </a:r>
            <a:br>
              <a:rPr lang="pl-PL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pl-PL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 kulturalnych.</a:t>
            </a:r>
            <a:br>
              <a:rPr lang="pl-PL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pl-PL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pl-PL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Praca z uczestnikiem to także ciągła współpraca z jego rodziną, opiekunami i systemem, z jakiego pochodzi.</a:t>
            </a:r>
            <a:br>
              <a:rPr lang="pl-PL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pl-PL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pl-PL" sz="2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083369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 advClick="0" advTm="5000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5000"/>
                <a:lumOff val="95000"/>
              </a:schemeClr>
            </a:gs>
            <a:gs pos="74000">
              <a:schemeClr val="accent6">
                <a:lumMod val="45000"/>
                <a:lumOff val="55000"/>
              </a:schemeClr>
            </a:gs>
            <a:gs pos="83000">
              <a:schemeClr val="accent6">
                <a:lumMod val="45000"/>
                <a:lumOff val="55000"/>
              </a:schemeClr>
            </a:gs>
            <a:gs pos="100000">
              <a:schemeClr val="accent6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A954BE4A-829C-E55D-04C5-E0AB59C20D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6492875"/>
          </a:xfrm>
        </p:spPr>
        <p:txBody>
          <a:bodyPr>
            <a:normAutofit fontScale="90000"/>
          </a:bodyPr>
          <a:lstStyle/>
          <a:p>
            <a:br>
              <a:rPr kumimoji="0" lang="pl-PL" sz="2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</a:br>
            <a:r>
              <a:rPr kumimoji="0" lang="pl-PL" sz="2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W 2025 roku w Środowiskowym Domu Samopomocy w Strzelcach Opolskich:</a:t>
            </a:r>
            <a:br>
              <a:rPr kumimoji="0" lang="pl-PL" sz="2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</a:br>
            <a:br>
              <a:rPr kumimoji="0" lang="pl-PL" sz="2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</a:br>
            <a:r>
              <a:rPr kumimoji="0" lang="pl-PL" sz="2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• realizowano zadania kompleksowej rehabilitacji społecznej osób niepełnosprawnych intelektualnie i z zaburzeniami psychicznymi,</a:t>
            </a:r>
            <a:br>
              <a:rPr kumimoji="0" lang="pl-PL" sz="2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</a:br>
            <a:br>
              <a:rPr kumimoji="0" lang="pl-PL" sz="2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</a:br>
            <a:r>
              <a:rPr kumimoji="0" lang="pl-PL" sz="2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• zapewniano uczestnikom oparcie społeczne pozwalające zaspokoić ich potrzeby, integrować się oraz usamodzielniać,</a:t>
            </a:r>
            <a:br>
              <a:rPr kumimoji="0" lang="pl-PL" sz="2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</a:br>
            <a:br>
              <a:rPr kumimoji="0" lang="pl-PL" sz="2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</a:br>
            <a:r>
              <a:rPr kumimoji="0" lang="pl-PL" sz="2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• wspierano opiekunów i rodziny uczestników poprzez rozeznanie potrzeb zdrowotnych, bytowych i psychicznych systemu rodzinnego z wykorzystaniem naturalnych jego zasobów,</a:t>
            </a:r>
            <a:br>
              <a:rPr kumimoji="0" lang="pl-PL" sz="2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</a:br>
            <a:br>
              <a:rPr kumimoji="0" lang="pl-PL" sz="2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</a:br>
            <a:r>
              <a:rPr kumimoji="0" lang="pl-PL" sz="2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• kształtowano pozytywną postawę otoczenia względem osoby niepełnosprawnej poprzez działania w środowisku lokalnym,</a:t>
            </a:r>
            <a:br>
              <a:rPr kumimoji="0" lang="pl-PL" sz="2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</a:br>
            <a:br>
              <a:rPr kumimoji="0" lang="pl-PL" sz="2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</a:br>
            <a:r>
              <a:rPr kumimoji="0" lang="pl-PL" sz="2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• podnoszono kwalifikacje zawodowe pracowników poprzez udział </a:t>
            </a:r>
            <a:br>
              <a:rPr kumimoji="0" lang="pl-PL" sz="2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</a:br>
            <a:r>
              <a:rPr kumimoji="0" lang="pl-PL" sz="2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w szkoleniach/warsztatach/kursach,</a:t>
            </a:r>
            <a:br>
              <a:rPr kumimoji="0" lang="pl-PL" sz="2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</a:br>
            <a:br>
              <a:rPr kumimoji="0" lang="pl-PL" sz="2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</a:br>
            <a:r>
              <a:rPr kumimoji="0" lang="pl-PL" sz="2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• przeprowadzono potrzebne remonty wewnątrz budynku i w obejściu oraz wyposażono pracownie/gabinety/salę do ćwiczeń w nowy sprzęt funkcjonalny oraz do terapii </a:t>
            </a:r>
            <a:br>
              <a:rPr kumimoji="0" lang="pl-PL" sz="2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</a:br>
            <a:r>
              <a:rPr kumimoji="0" lang="pl-PL" sz="2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i rehabilitacji.</a:t>
            </a:r>
            <a:br>
              <a:rPr kumimoji="0" lang="pl-PL" sz="2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</a:b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2815146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 advClick="0" advTm="5000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5000"/>
                <a:lumOff val="95000"/>
              </a:schemeClr>
            </a:gs>
            <a:gs pos="74000">
              <a:schemeClr val="accent6">
                <a:lumMod val="45000"/>
                <a:lumOff val="55000"/>
              </a:schemeClr>
            </a:gs>
            <a:gs pos="83000">
              <a:schemeClr val="accent6">
                <a:lumMod val="45000"/>
                <a:lumOff val="55000"/>
              </a:schemeClr>
            </a:gs>
            <a:gs pos="100000">
              <a:schemeClr val="accent6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A625458E-17AA-5A7F-835A-7D215B71F7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br>
              <a:rPr lang="pl-PL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pl-PL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pl-PL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pl-PL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pl-PL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pl-PL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pl-PL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pl-PL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pl-PL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pl-PL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Dziękuję za uwagę</a:t>
            </a:r>
            <a:r>
              <a:rPr lang="pl-PL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8086215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 advClick="0" advTm="5000">
        <p:fade/>
      </p:transition>
    </mc:Fallback>
  </mc:AlternateContent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Motyw pakietu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otyw pakietu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AE6F2518-B084-4896-AF52-66CC2144AA26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2632</TotalTime>
  <Words>1633</Words>
  <Application>Microsoft Office PowerPoint</Application>
  <PresentationFormat>Panoramiczny</PresentationFormat>
  <Paragraphs>45</Paragraphs>
  <Slides>25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5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25</vt:i4>
      </vt:variant>
    </vt:vector>
  </HeadingPairs>
  <TitlesOfParts>
    <vt:vector size="31" baseType="lpstr">
      <vt:lpstr>Arial</vt:lpstr>
      <vt:lpstr>Calibri</vt:lpstr>
      <vt:lpstr>Calibri Light</vt:lpstr>
      <vt:lpstr>Symbol</vt:lpstr>
      <vt:lpstr>Times New Roman</vt:lpstr>
      <vt:lpstr>Motyw pakietu Office</vt:lpstr>
      <vt:lpstr>Sprawozdanie z działalności</vt:lpstr>
      <vt:lpstr>Prezentacja programu PowerPoint</vt:lpstr>
      <vt:lpstr>  Celem Środowiskowego Domu Samopomocy jest:  - prowadzenie działań wspierająco – rehabilitacyjnych zmierzających do osiągania jak największej samodzielności i zaradności życiowej uczestników z niepełnosprawnościami, - zapobieganie nawrotom i pogłębianiu się zaburzeń psychicznych, - integracja społeczna i zapobieganie izolacji społecznej, - nabywanie i rozwijanie potrzebnych umiejętności, - wypełnianie wolnego czasu i pogłębianie zainteresowań, - kształtowanie współpracy w grupie, - doskonalenie umiejętności radzenia sobie w sytuacjach życiowych, - wspieranie uczestników i ich rodzin w sytuacjach trudnych  i kryzysowych.   </vt:lpstr>
      <vt:lpstr>  Ilość uczestników łącznie – 77 osób.  Uczestnicy Gminy Strzelce Opolskie – 58 osób,  Uczestnicy gmin ościennych – 19 osób  - Jemielnica – 2 osoby – 4 480 zł - Izbicko – 2 osoby – 10 080 zł - Kolonowskie – 1 osoba – 6 160 zł - Leśnica – 6 osób – 30 800 zł - Ujazd – 6 osób – 39 200 zł - Zawadzkie – 1 osoba – 6 720 zł - Toszek – 1 osoba – 2 240 zł  Na mocy porozumień międzygminnych dotacja dla Gminy Strzelce Opolskie wynosiła 99 680 zł. </vt:lpstr>
      <vt:lpstr>         W ciągu roku ośrodek opuściło 7 osób z powodu:  - pogorszenia stanu zdrowia – 2 osoby,   - rezygnacja z innych powodów – 4 osoby  (umieszczenie w DPS, rezygnacja strony)  - wygaśniecie decyzji – 1 osoba (brak zainteresowania strony) </vt:lpstr>
      <vt:lpstr>Gmina Strzelce Opolskie mając gotowy projekt budowlany oraz pozwolenie na budowę złożyła wniosek o dofinansowanie w 2025 r.  z rezerwy celowej MRPiPS planowanej inwestycji – nie uzyskała środków.  W ramach Polsko – Szwajcarskiego Programu Rozwoju Miast zadanie również nie zostało rozpatrzone pozytywnie. </vt:lpstr>
      <vt:lpstr>Prezentacja programu PowerPoint</vt:lpstr>
      <vt:lpstr>W 2026 roku Gmina nie wnioskowała do MRPiPS o środki finansowe na budowę filii z uwagi na przedstawione przez Ministerstwo wytyczne.   Główny powód to koszt utworzenia 1 miejsca w ośrodku,  który nie powinien przekroczyć 120 tys. zł.    </vt:lpstr>
      <vt:lpstr>  Koszty cząstkowe (brutto) po aktualizacji kosztorysu projektu budowlanego:  - 2 122 996,41 zł – branża budowlana  - 656 804,16 zł – instalacje (wod-kan, gaz, grzewcza, wentylacja, klimatyzacja) - 360 929,96 zł – instalacja elektryczna - 169 056,03 zł – zabudowa tarasu w obecnym budynku     </vt:lpstr>
      <vt:lpstr>Prezentacja programu PowerPoint</vt:lpstr>
      <vt:lpstr>Podział uczestników w zależności od wieku:</vt:lpstr>
      <vt:lpstr>           Podział uczestników ze względu na kategorię domu:  A – osoby przewlekle psychicznie chore – 5 osób (np. schizofrenia paranoidalna/ innego rodzaju, zaburzenia schizotypowe)  B –  osoby z niepełnosprawnością intelektualną – 45 osób (np. upośledzenie umysłowe głębokie, umiarkowane, lekkie, zespoły genetyczne…)  C – osoby z innymi przewlekłymi zaburzeniami czynności psychicznych – 27 osób (np. zaburzenia nawyków i popędów, zaburzenia spowodowane uszkodzeniem i dysfunkcją mózgu lub chorobą somatyczną, otępienie, nerwica lękowa, afazja, autyzm…)        </vt:lpstr>
      <vt:lpstr>Uczestnicy ŚDS mają orzeczony stopień niepełnosprawności  albo są zaliczeni do osób niepełnosprawnych (do 16 roku życia):  - zaliczeni do osób niepełnosprawnych – 15 osób - umiarkowany st. niepełnosprawności – 26 osób - znaczny st. niepełnosprawności – 31 osoby, - całkowita niezdolność do pracy – 38 osoby, - całkowita niezdolność do pracy i samodzielnej egzystencji – 3 osób - ubezwłasnowolnienie częściowe – 2 osoby, - ubezwłasnowolnienie całkowite – 16 osób, - posiadanie grupy inwalidzkiej – 8 osób.  </vt:lpstr>
      <vt:lpstr>Zasoby kadrowe:</vt:lpstr>
      <vt:lpstr>        Szkolenia/kursy/warsztaty pracowników merytorycznych:  - MNRI® Terapia Neurotaktylna, Integracja Motoryki Pierwotnej i Odruchów - MNRI® Integracja Odruchów Dynamicznych i Posturalnych - MNRI® Integracja Odruchów Ustno – Twarzowych – KFS - Warsztat bębniarski szkoleniowy - Metoda EdUball i mini-EDUball w edukacji i terapii osób w różnym wieku - Pierwsza pomoc przedmedyczna – II poziom - Trening umiejętności komunikacyjnych z wykorzystaniem alternatywnych  i wspomagających sposobów porozumiewania się (AAC) - Trening umiejętności społecznych w zespole - studia podyplomowe pedagogiczne - KFS         </vt:lpstr>
      <vt:lpstr>Zasoby finansowe:</vt:lpstr>
      <vt:lpstr>   Dotację Wojewody na realizację zadań wykorzystano na wydatki bieżące ŚDS:  - wynagrodzenia pracowników wraz z pochodnymi,  - media,  - zakup wyposażenia pracowni i materiałów do terapii oraz na bieżące potrzeby placówki,  - zakup środków żywności,   - szkolenia pracowników,  - remonty/konserwacje i inne usługi niezbędne do prawidłowego funkcjonowania jednostki.   </vt:lpstr>
      <vt:lpstr>Środki z budżetu Gminy wykorzystano na wydatki bieżące ŚDS : - wynagrodzenia pracowników i ich pochodne,  - zakup energii,  - zakup usług remontowych,  - opłaty na rzecz JST.  </vt:lpstr>
      <vt:lpstr>                     Najistotniejsze realizacje (zakupy, remonty, usługi, inwestycje):  - wymiana zadaszenia wraz z odnowieniem stelaża przed głównym wejściem do budynku ŚDS - koszt 17 445,80 zł brutto;   - malowanie sali do ćwiczeń – koszt 12 231,12 zł brutto,  - remont i malowanie pomieszczeń: korytarze, hol, gabinet hydroterapii, szatnia uczestników, łazienki – 23 759,91 zł brutto,  - czyszczenie i renowacja podłóg PCV w budynku (parter, I piętro) – koszt 18 207,81 zł,  - montaż ogrodzenia panelowego na działce oddanej w trwały zarząd jednostki – koszt 13 773,13 zł brutto (środki finansowe gminy),  - montaż kompensatora mocy biernej energii elektrycznej – koszt 14 238,32 zł brutto (środki finansowe gminy),  - wymiana stołów w pracowniach: kulinarnej, plastycznej, edukacyjnej i holu– łączny koszt 14 518,92 zł brutto, </vt:lpstr>
      <vt:lpstr>              - zakup krzeseł stacjonarnych dopasowanych do osób z niepełnosprawnościami  w pracowni edukacyjnej i plastycznej – 14 071,20 zł brutto,  - wykonanie ekspertyzy technicznej uszkodzeń ścian i sufitów oraz stolarki okiennej w głównym budynku – koszt 7 380,00 zł brutto,  - zakup instrumentów muzycznych (bębny afrykańskie, janczary, inne instrumenty perkusyjne) do muzykoterapii uczestników – łączny koszt 8 800,00 zł brutto,  - zakup piłek EDUball (małe i duże) do terapii uczestników podczas zajęć sportowych, edukacyjnych, poznawczych, integracyjnych – koszt 5 559,00 zł brutto,  - warsztaty muzyczne, teatralne, rękodzielnicze, hipoterapia, szkolenie z zakresu pierwszej pomocy dla uczestników i opiekunów – łączny koszt 7 040,00 zł brutto.</vt:lpstr>
      <vt:lpstr>        Wydatki wynikające z realizacji zadań wykonano  w zgodności z rocznym planem finansowym. </vt:lpstr>
      <vt:lpstr>Praca terapeutyczna z uczestnikami obejmowała treningi (indywidualne i grupowe) podzielone na określone kategorie:  - treningi funkcjonowania w codziennym życiu, - terapia zajęciowa w pracowniach, - zajęcia logopedyczne, - integracja społeczna i spędzanie wolnego czasu, - zajęcia edukacyjne w pracowniach edukacyjnych, - treningi umiejętności interpersonalnych, - wielopoziomową rehabilitację medyczną.</vt:lpstr>
      <vt:lpstr> Ośrodek w ciągu roku współpracował z szeregiem instytucji pomocowych, medycznych, oświatowych  i kulturalnych.  Praca z uczestnikiem to także ciągła współpraca z jego rodziną, opiekunami i systemem, z jakiego pochodzi.  </vt:lpstr>
      <vt:lpstr> W 2025 roku w Środowiskowym Domu Samopomocy w Strzelcach Opolskich:  • realizowano zadania kompleksowej rehabilitacji społecznej osób niepełnosprawnych intelektualnie i z zaburzeniami psychicznymi,  • zapewniano uczestnikom oparcie społeczne pozwalające zaspokoić ich potrzeby, integrować się oraz usamodzielniać,  • wspierano opiekunów i rodziny uczestników poprzez rozeznanie potrzeb zdrowotnych, bytowych i psychicznych systemu rodzinnego z wykorzystaniem naturalnych jego zasobów,  • kształtowano pozytywną postawę otoczenia względem osoby niepełnosprawnej poprzez działania w środowisku lokalnym,  • podnoszono kwalifikacje zawodowe pracowników poprzez udział  w szkoleniach/warsztatach/kursach,  • przeprowadzono potrzebne remonty wewnątrz budynku i w obejściu oraz wyposażono pracownie/gabinety/salę do ćwiczeń w nowy sprzęt funkcjonalny oraz do terapii  i rehabilitacji. </vt:lpstr>
      <vt:lpstr>         Dziękuję za uwagę.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Sprawozdanie z działalności</dc:title>
  <dc:creator>Marta Jureczko</dc:creator>
  <cp:lastModifiedBy>SDS Strzelce</cp:lastModifiedBy>
  <cp:revision>33</cp:revision>
  <dcterms:created xsi:type="dcterms:W3CDTF">2023-03-12T15:20:18Z</dcterms:created>
  <dcterms:modified xsi:type="dcterms:W3CDTF">2026-03-24T10:12:44Z</dcterms:modified>
</cp:coreProperties>
</file>